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9EEB11-39CA-4D61-92AE-6EF81AB1F7B0}" v="3" dt="2023-05-31T17:54:57.7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4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8ECCF-FC7E-3DE3-32EE-6636991B76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9D174C-142A-EF07-26C6-5FD6129874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AE9376-B43B-67C8-1F17-48BCA9057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F08B5-FABB-604F-AAEE-F5E3AFA2CE8B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238769-11D6-F912-B818-08DD29CAD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ACB762-E605-C7D3-CD15-9F2B2C0F6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5D1A4-5BEB-7B40-A546-CC7544337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745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7A125-7B1E-493B-D449-D1131A4CE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A36204-227B-F9CF-FF73-445D130CC3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A66595-AA26-BE4F-A7D2-E41E3CFFE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F08B5-FABB-604F-AAEE-F5E3AFA2CE8B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0D52B-BB5A-5955-10C2-B76676FFF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80E03E-714A-D0F9-8E60-91082ACE1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5D1A4-5BEB-7B40-A546-CC7544337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240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DED178-D6C2-A678-8D57-68D6131E74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AD7F3C-2954-4F04-6D7E-672D413523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7545DB-11F8-D1EB-AD60-E9EBC6B97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F08B5-FABB-604F-AAEE-F5E3AFA2CE8B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49134-76DC-147D-387D-234191D06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65411-B887-62D9-00E2-7113ABFAF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5D1A4-5BEB-7B40-A546-CC7544337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377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BE96C-298F-ABE6-594F-A8BAA20D6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B0EF2-68C7-3C28-3CD9-0302181D1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AE6DA9-9DCE-3F4B-FCF4-E4665C72D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F08B5-FABB-604F-AAEE-F5E3AFA2CE8B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AD65BE-852A-CF6D-48FA-EA9EA66FA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E1F83-223E-BE0E-55EB-F09B57F12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5D1A4-5BEB-7B40-A546-CC7544337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553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D6D98-3768-2058-CFD6-6D750E920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1684D2-014C-B6FC-06B7-03E68B9CE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41263C-7F67-5396-935D-CDBC53424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F08B5-FABB-604F-AAEE-F5E3AFA2CE8B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F6820-355F-9C71-AC7E-83BAB28F2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E5D1A-DEDF-3341-8909-53C294530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5D1A4-5BEB-7B40-A546-CC7544337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263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0A7F7-CF6F-F7B1-307B-B05E03D26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1B801-3B2E-92A5-86DF-66BED52C28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32FC94-6A14-5142-7F4F-9118FA0E0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4F6D7A-DA8B-CF33-1232-7C7845C03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F08B5-FABB-604F-AAEE-F5E3AFA2CE8B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64A505-432E-C71C-94CF-558646A35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4EB4C4-01CC-B6F5-4597-8FB29DB0A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5D1A4-5BEB-7B40-A546-CC7544337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137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7DC57-2BDC-DC58-D07F-31489106D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D4F360-7F31-A9EC-77DD-7896F165D4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AAE5EC-9430-843B-3B61-F86086B6F2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21BCA0-4FA5-453C-F101-8735AD74BF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874BD1-C2A5-06D6-A7A4-A7FC8A45F8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64F22C-1DA1-5FCE-0B39-5739998CD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F08B5-FABB-604F-AAEE-F5E3AFA2CE8B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4C791A-FDA6-6647-F181-847B33025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31BACE-6282-67E4-9D04-EF78C49EF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5D1A4-5BEB-7B40-A546-CC7544337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147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93078-76B8-9AFA-87A5-AB489CF46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B6A492-E700-F5FB-94CF-D71693E6E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F08B5-FABB-604F-AAEE-F5E3AFA2CE8B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E54FB2-23E5-496C-740D-573750539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C46CFF-487E-2517-09AE-22C7B0D37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5D1A4-5BEB-7B40-A546-CC7544337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309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2E97C1-B1DE-889D-B17A-C22260B4B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F08B5-FABB-604F-AAEE-F5E3AFA2CE8B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CBB62A-B297-CA17-1112-2877346D8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476DED-F03F-5B5E-35EE-A9A2D28E0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5D1A4-5BEB-7B40-A546-CC7544337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12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CAA3F-828F-5C41-79D4-15B830182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ECDFD-F932-FF6C-A642-1E5A7FF2B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5D252A-1CC2-8DE2-B2E3-D88A59C53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CBADA2-9D3B-FB7F-5A70-9DAA5622C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F08B5-FABB-604F-AAEE-F5E3AFA2CE8B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4B0719-BFAB-68F3-8728-6F89CB865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0D0EC5-8520-0476-346E-794B15497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5D1A4-5BEB-7B40-A546-CC7544337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858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32CFB-A3AD-5594-6577-676548B30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2A53D4-2FDA-4B29-CF3D-DE8C639589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F5FAF4-A0D4-B899-56ED-AD9A518D3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077108-A73D-B313-EEEA-B424A69E5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F08B5-FABB-604F-AAEE-F5E3AFA2CE8B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04AD37-3A8C-BB7A-45DE-4B821E2E6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13A60-17A3-67DE-F9F7-262669985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5D1A4-5BEB-7B40-A546-CC7544337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171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413DF9-3011-EE40-E62C-7A33E6FED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7164FD-1132-25D1-FCE2-BE388600EF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AFC698-64DA-6753-CBA2-B476636BAB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F08B5-FABB-604F-AAEE-F5E3AFA2CE8B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27096F-F719-8B1D-A90C-F6BE4A9ED3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9DE4D5-B82A-9469-2F75-22D1996632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5D1A4-5BEB-7B40-A546-CC7544337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29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5BD1F17-A967-9D21-6DE1-5ED9601120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853355"/>
              </p:ext>
            </p:extLst>
          </p:nvPr>
        </p:nvGraphicFramePr>
        <p:xfrm>
          <a:off x="503605" y="1147386"/>
          <a:ext cx="11338624" cy="5271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0565">
                  <a:extLst>
                    <a:ext uri="{9D8B030D-6E8A-4147-A177-3AD203B41FA5}">
                      <a16:colId xmlns:a16="http://schemas.microsoft.com/office/drawing/2014/main" val="2753437992"/>
                    </a:ext>
                  </a:extLst>
                </a:gridCol>
                <a:gridCol w="2380565">
                  <a:extLst>
                    <a:ext uri="{9D8B030D-6E8A-4147-A177-3AD203B41FA5}">
                      <a16:colId xmlns:a16="http://schemas.microsoft.com/office/drawing/2014/main" val="3985480814"/>
                    </a:ext>
                  </a:extLst>
                </a:gridCol>
                <a:gridCol w="2171105">
                  <a:extLst>
                    <a:ext uri="{9D8B030D-6E8A-4147-A177-3AD203B41FA5}">
                      <a16:colId xmlns:a16="http://schemas.microsoft.com/office/drawing/2014/main" val="3533201140"/>
                    </a:ext>
                  </a:extLst>
                </a:gridCol>
                <a:gridCol w="2423916">
                  <a:extLst>
                    <a:ext uri="{9D8B030D-6E8A-4147-A177-3AD203B41FA5}">
                      <a16:colId xmlns:a16="http://schemas.microsoft.com/office/drawing/2014/main" val="185062331"/>
                    </a:ext>
                  </a:extLst>
                </a:gridCol>
                <a:gridCol w="1982473">
                  <a:extLst>
                    <a:ext uri="{9D8B030D-6E8A-4147-A177-3AD203B41FA5}">
                      <a16:colId xmlns:a16="http://schemas.microsoft.com/office/drawing/2014/main" val="750093829"/>
                    </a:ext>
                  </a:extLst>
                </a:gridCol>
              </a:tblGrid>
              <a:tr h="1318933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FF0000"/>
                        </a:solidFill>
                        <a:latin typeface="HelloArchitect" panose="02000603000000000000" pitchFamily="2" charset="0"/>
                        <a:ea typeface="HelloArchitect" panose="02000603000000000000" pitchFamily="2" charset="0"/>
                      </a:endParaRPr>
                    </a:p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MATH</a:t>
                      </a:r>
                    </a:p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(RED)</a:t>
                      </a:r>
                    </a:p>
                    <a:p>
                      <a:pPr algn="ctr"/>
                      <a:endParaRPr lang="en-US" sz="2000" b="1" dirty="0">
                        <a:solidFill>
                          <a:srgbClr val="FF0000"/>
                        </a:solidFill>
                        <a:latin typeface="HelloArchitect" panose="02000603000000000000" pitchFamily="2" charset="0"/>
                        <a:ea typeface="HelloArchitect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B05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SCIENCE</a:t>
                      </a:r>
                    </a:p>
                    <a:p>
                      <a:pPr algn="ctr"/>
                      <a:r>
                        <a:rPr lang="en-US" sz="2000" b="1" dirty="0">
                          <a:solidFill>
                            <a:srgbClr val="00B05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(GREEN)</a:t>
                      </a:r>
                      <a:endParaRPr lang="en-US" sz="2000" dirty="0">
                        <a:solidFill>
                          <a:srgbClr val="00B050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ysClr val="windowText" lastClr="00000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    </a:t>
                      </a:r>
                      <a:r>
                        <a:rPr lang="en-US" sz="2000" b="1" dirty="0">
                          <a:solidFill>
                            <a:srgbClr val="0070C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SOCIAL </a:t>
                      </a:r>
                    </a:p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   STUDIES</a:t>
                      </a:r>
                    </a:p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  (BLUE)</a:t>
                      </a:r>
                      <a:endParaRPr lang="en-US" sz="2000" dirty="0">
                        <a:solidFill>
                          <a:srgbClr val="0070C0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7030A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English</a:t>
                      </a:r>
                    </a:p>
                    <a:p>
                      <a:pPr algn="ctr"/>
                      <a:r>
                        <a:rPr lang="en-US" sz="2000" b="1" dirty="0">
                          <a:solidFill>
                            <a:srgbClr val="7030A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Language Arts</a:t>
                      </a:r>
                    </a:p>
                    <a:p>
                      <a:pPr algn="ctr"/>
                      <a:r>
                        <a:rPr lang="en-US" sz="2000" b="1" dirty="0">
                          <a:solidFill>
                            <a:srgbClr val="7030A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(WHITE)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ysClr val="windowText" lastClr="00000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  HEALTH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ysClr val="windowText" lastClr="00000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(Any Color)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6750536"/>
                  </a:ext>
                </a:extLst>
              </a:tr>
              <a:tr h="2592626">
                <a:tc rowSpan="4"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FF0000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1 Red Folder with Pockets</a:t>
                      </a:r>
                    </a:p>
                    <a:p>
                      <a:pPr algn="ctr"/>
                      <a:endParaRPr lang="en-US" sz="1600" b="1" dirty="0">
                        <a:solidFill>
                          <a:srgbClr val="FF0000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1- 3 Ring </a:t>
                      </a:r>
                      <a:r>
                        <a:rPr lang="en-US" sz="1600" b="1">
                          <a:solidFill>
                            <a:srgbClr val="FF000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Binder 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  <a:p>
                      <a:pPr algn="ctr"/>
                      <a:endParaRPr lang="en-US" sz="1600" b="1" dirty="0">
                        <a:solidFill>
                          <a:srgbClr val="FF0000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3 Ring Paper</a:t>
                      </a:r>
                    </a:p>
                    <a:p>
                      <a:pPr algn="ctr"/>
                      <a:endParaRPr lang="en-US" sz="1600" b="1" dirty="0">
                        <a:solidFill>
                          <a:srgbClr val="FF0000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A LOT of #2 Pencils</a:t>
                      </a:r>
                    </a:p>
                    <a:p>
                      <a:pPr algn="ctr"/>
                      <a:endParaRPr lang="en-US" sz="1600" b="1" dirty="0">
                        <a:solidFill>
                          <a:srgbClr val="FF0000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Highlighter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00B050"/>
                        </a:solidFill>
                        <a:latin typeface="HelloArchitect" panose="02000603000000000000" pitchFamily="2" charset="0"/>
                        <a:ea typeface="HelloArchitect" panose="02000603000000000000" pitchFamily="2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1- Green 3 Ring Binder</a:t>
                      </a:r>
                    </a:p>
                    <a:p>
                      <a:pPr algn="ctr"/>
                      <a:endParaRPr lang="en-US" sz="1600" b="1" dirty="0">
                        <a:solidFill>
                          <a:srgbClr val="00B050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Dividers</a:t>
                      </a:r>
                    </a:p>
                    <a:p>
                      <a:pPr algn="ctr"/>
                      <a:endParaRPr lang="en-US" sz="1600" b="1" dirty="0">
                        <a:solidFill>
                          <a:srgbClr val="00B050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#2 Pencils</a:t>
                      </a:r>
                    </a:p>
                    <a:p>
                      <a:pPr algn="ctr"/>
                      <a:endParaRPr lang="en-US" sz="1600" b="1" dirty="0">
                        <a:solidFill>
                          <a:srgbClr val="00B050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Highlighters</a:t>
                      </a:r>
                    </a:p>
                    <a:p>
                      <a:pPr algn="ctr"/>
                      <a:endParaRPr lang="en-US" sz="1600" b="1" dirty="0">
                        <a:solidFill>
                          <a:srgbClr val="00B050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Loose Leaf Paper </a:t>
                      </a:r>
                    </a:p>
                    <a:p>
                      <a:pPr algn="ctr"/>
                      <a:endParaRPr lang="en-US" sz="1600" b="1" dirty="0">
                        <a:solidFill>
                          <a:srgbClr val="00B050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Colored Pencils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1- Blue 3 Ring Binder </a:t>
                      </a:r>
                    </a:p>
                    <a:p>
                      <a:pPr algn="ctr"/>
                      <a:endParaRPr lang="en-US" sz="1600" b="1" dirty="0">
                        <a:solidFill>
                          <a:srgbClr val="0070C0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Dividers</a:t>
                      </a:r>
                    </a:p>
                    <a:p>
                      <a:pPr algn="ctr"/>
                      <a:endParaRPr lang="en-US" sz="1600" b="1" dirty="0">
                        <a:solidFill>
                          <a:srgbClr val="0070C0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#2 Pencils </a:t>
                      </a:r>
                    </a:p>
                    <a:p>
                      <a:pPr algn="ctr"/>
                      <a:endParaRPr lang="en-US" sz="1600" b="1" dirty="0">
                        <a:solidFill>
                          <a:srgbClr val="0070C0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Loose Leaf Paper </a:t>
                      </a:r>
                    </a:p>
                    <a:p>
                      <a:pPr algn="ctr"/>
                      <a:endParaRPr lang="en-US" sz="1600" b="1" dirty="0">
                        <a:solidFill>
                          <a:srgbClr val="0070C0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0070C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Colored Pencils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7030A0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7030A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1- White 3 Ring Binder</a:t>
                      </a:r>
                    </a:p>
                    <a:p>
                      <a:pPr algn="ctr"/>
                      <a:endParaRPr lang="en-US" sz="1600" b="1" dirty="0">
                        <a:solidFill>
                          <a:srgbClr val="7030A0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7030A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Dividers</a:t>
                      </a:r>
                    </a:p>
                    <a:p>
                      <a:pPr algn="ctr"/>
                      <a:endParaRPr lang="en-US" sz="1600" b="1" dirty="0">
                        <a:solidFill>
                          <a:srgbClr val="7030A0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7030A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#2 Pencils</a:t>
                      </a:r>
                    </a:p>
                    <a:p>
                      <a:pPr algn="ctr"/>
                      <a:endParaRPr lang="en-US" sz="1600" b="1" dirty="0">
                        <a:solidFill>
                          <a:srgbClr val="7030A0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7030A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Loose Leaf 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7030A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Paper </a:t>
                      </a:r>
                    </a:p>
                    <a:p>
                      <a:pPr algn="ctr"/>
                      <a:endParaRPr lang="en-US" sz="1600" b="1" dirty="0">
                        <a:solidFill>
                          <a:srgbClr val="7030A0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7030A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Post Its</a:t>
                      </a:r>
                    </a:p>
                    <a:p>
                      <a:pPr algn="ctr"/>
                      <a:endParaRPr lang="en-US" sz="1600" b="1" dirty="0">
                        <a:solidFill>
                          <a:srgbClr val="7030A0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7030A0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Index Cards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1- 2 Inch Binder</a:t>
                      </a:r>
                    </a:p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Highlighters</a:t>
                      </a:r>
                    </a:p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  <a:latin typeface="HelloDoodlePrint" panose="02000603000000000000" pitchFamily="2" charset="0"/>
                        <a:ea typeface="HelloDoodlePrint" panose="02000603000000000000" pitchFamily="2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HelloDoodlePrint" panose="02000603000000000000" pitchFamily="2" charset="0"/>
                          <a:ea typeface="HelloDoodlePrint" panose="02000603000000000000" pitchFamily="2" charset="0"/>
                        </a:rPr>
                        <a:t>Loose Leaf Paper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6216430"/>
                  </a:ext>
                </a:extLst>
              </a:tr>
              <a:tr h="453185"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Sci.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Sci.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Sci.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4574429"/>
                  </a:ext>
                </a:extLst>
              </a:tr>
              <a:tr h="453185"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70C0"/>
                          </a:solidFill>
                        </a:rPr>
                        <a:t>Soc.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70C0"/>
                          </a:solidFill>
                        </a:rPr>
                        <a:t>Soc.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70C0"/>
                          </a:solidFill>
                        </a:rPr>
                        <a:t>Soc.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9537275"/>
                  </a:ext>
                </a:extLst>
              </a:tr>
              <a:tr h="453185"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C000"/>
                          </a:solidFill>
                        </a:rPr>
                        <a:t>Think </a:t>
                      </a:r>
                      <a:r>
                        <a:rPr lang="en-US" sz="1400" dirty="0" err="1">
                          <a:solidFill>
                            <a:srgbClr val="FFC000"/>
                          </a:solidFill>
                        </a:rPr>
                        <a:t>Alouds</a:t>
                      </a:r>
                      <a:endParaRPr lang="en-US" sz="140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C000"/>
                          </a:solidFill>
                        </a:rPr>
                        <a:t>Think </a:t>
                      </a:r>
                      <a:r>
                        <a:rPr lang="en-US" sz="1400" dirty="0" err="1">
                          <a:solidFill>
                            <a:srgbClr val="FFC000"/>
                          </a:solidFill>
                        </a:rPr>
                        <a:t>Alouds</a:t>
                      </a:r>
                      <a:endParaRPr lang="en-US" sz="140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C000"/>
                          </a:solidFill>
                        </a:rPr>
                        <a:t>Think </a:t>
                      </a:r>
                      <a:r>
                        <a:rPr lang="en-US" sz="1400" dirty="0" err="1">
                          <a:solidFill>
                            <a:srgbClr val="FFC000"/>
                          </a:solidFill>
                        </a:rPr>
                        <a:t>Alouds</a:t>
                      </a:r>
                      <a:endParaRPr lang="en-US" sz="140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2791029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46231DCB-F749-2AB1-58FE-1A903EB5F2E1}"/>
              </a:ext>
            </a:extLst>
          </p:cNvPr>
          <p:cNvSpPr txBox="1"/>
          <p:nvPr/>
        </p:nvSpPr>
        <p:spPr>
          <a:xfrm>
            <a:off x="2232172" y="246742"/>
            <a:ext cx="86343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HelloDoodlePrint" panose="02000603000000000000" pitchFamily="2" charset="0"/>
                <a:ea typeface="HelloDoodlePrint" panose="02000603000000000000" pitchFamily="2" charset="0"/>
              </a:rPr>
              <a:t>6</a:t>
            </a:r>
            <a:r>
              <a:rPr lang="en-US" sz="4000" b="1" baseline="30000" dirty="0">
                <a:latin typeface="HelloDoodlePrint" panose="02000603000000000000" pitchFamily="2" charset="0"/>
                <a:ea typeface="HelloDoodlePrint" panose="02000603000000000000" pitchFamily="2" charset="0"/>
              </a:rPr>
              <a:t>th</a:t>
            </a:r>
            <a:r>
              <a:rPr lang="en-US" sz="4000" b="1" dirty="0">
                <a:latin typeface="HelloDoodlePrint" panose="02000603000000000000" pitchFamily="2" charset="0"/>
                <a:ea typeface="HelloDoodlePrint" panose="02000603000000000000" pitchFamily="2" charset="0"/>
              </a:rPr>
              <a:t> Grade Supply List </a:t>
            </a:r>
          </a:p>
        </p:txBody>
      </p:sp>
      <p:pic>
        <p:nvPicPr>
          <p:cNvPr id="1026" name="Picture 2" descr="Amazon.com: Back to School Banner - Teacher Banner for First Day of School  Decorations Welcome Back to School Party Classroom Decorations : Home &amp;  Kitchen">
            <a:extLst>
              <a:ext uri="{FF2B5EF4-FFF2-40B4-BE49-F238E27FC236}">
                <a16:creationId xmlns:a16="http://schemas.microsoft.com/office/drawing/2014/main" id="{1BA18A04-C7F4-89AA-8044-25CE90D115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344" y="294787"/>
            <a:ext cx="2042758" cy="1252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3082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104</Words>
  <Application>Microsoft Office PowerPoint</Application>
  <PresentationFormat>Widescreen</PresentationFormat>
  <Paragraphs>66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HelloArchitect</vt:lpstr>
      <vt:lpstr>HelloDoodlePrint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Auge, Katie</dc:creator>
  <cp:lastModifiedBy>Kosinski, Clara</cp:lastModifiedBy>
  <cp:revision>4</cp:revision>
  <cp:lastPrinted>2023-05-31T17:47:45Z</cp:lastPrinted>
  <dcterms:created xsi:type="dcterms:W3CDTF">2022-08-04T14:15:00Z</dcterms:created>
  <dcterms:modified xsi:type="dcterms:W3CDTF">2024-08-06T13:58:15Z</dcterms:modified>
</cp:coreProperties>
</file>